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494" r:id="rId2"/>
    <p:sldId id="498" r:id="rId3"/>
    <p:sldId id="590" r:id="rId4"/>
    <p:sldId id="600" r:id="rId5"/>
    <p:sldId id="591" r:id="rId6"/>
    <p:sldId id="606" r:id="rId7"/>
    <p:sldId id="564" r:id="rId8"/>
    <p:sldId id="599" r:id="rId9"/>
    <p:sldId id="605" r:id="rId10"/>
    <p:sldId id="609" r:id="rId11"/>
    <p:sldId id="555" r:id="rId12"/>
    <p:sldId id="604" r:id="rId13"/>
    <p:sldId id="607" r:id="rId14"/>
    <p:sldId id="592" r:id="rId15"/>
    <p:sldId id="601" r:id="rId16"/>
    <p:sldId id="593" r:id="rId17"/>
    <p:sldId id="602" r:id="rId18"/>
    <p:sldId id="595" r:id="rId19"/>
    <p:sldId id="603" r:id="rId20"/>
    <p:sldId id="597" r:id="rId21"/>
    <p:sldId id="598" r:id="rId22"/>
  </p:sldIdLst>
  <p:sldSz cx="12192000" cy="6858000"/>
  <p:notesSz cx="9872663" cy="6742113"/>
  <p:embeddedFontLst>
    <p:embeddedFont>
      <p:font typeface="NanumGothic" panose="020D0604000000000000" pitchFamily="34" charset="-127"/>
      <p:regular r:id="rId24"/>
      <p:bold r:id="rId25"/>
    </p:embeddedFont>
    <p:embeddedFont>
      <p:font typeface="굴림" panose="020B0600000101010101" pitchFamily="34" charset="-127"/>
      <p:regular r:id="rId26"/>
    </p:embeddedFont>
    <p:embeddedFont>
      <p:font typeface="나눔바른고딕" panose="020B0603020101020101" pitchFamily="34" charset="-127"/>
      <p:regular r:id="rId27"/>
      <p:bold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NanumBarunGothic" panose="020B0603020101020101" pitchFamily="34" charset="-127"/>
      <p:regular r:id="rId31"/>
      <p:bold r:id="rId32"/>
    </p:embeddedFont>
    <p:embeddedFont>
      <p:font typeface="Stencil" pitchFamily="82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6" clrIdx="0">
    <p:extLst>
      <p:ext uri="{19B8F6BF-5375-455C-9EA6-DF929625EA0E}">
        <p15:presenceInfo xmlns:p15="http://schemas.microsoft.com/office/powerpoint/2012/main" userId="5d1de84827d3635b" providerId="Windows Live"/>
      </p:ext>
    </p:extLst>
  </p:cmAuthor>
  <p:cmAuthor id="2" name="82108" initials="8" lastIdx="1" clrIdx="1">
    <p:extLst>
      <p:ext uri="{19B8F6BF-5375-455C-9EA6-DF929625EA0E}">
        <p15:presenceInfo xmlns:p15="http://schemas.microsoft.com/office/powerpoint/2012/main" userId="8210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4E8"/>
    <a:srgbClr val="929292"/>
    <a:srgbClr val="D9D9D9"/>
    <a:srgbClr val="636C73"/>
    <a:srgbClr val="91979C"/>
    <a:srgbClr val="191C2E"/>
    <a:srgbClr val="8E786E"/>
    <a:srgbClr val="4B3840"/>
    <a:srgbClr val="CD0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 autoAdjust="0"/>
    <p:restoredTop sz="85986"/>
  </p:normalViewPr>
  <p:slideViewPr>
    <p:cSldViewPr>
      <p:cViewPr>
        <p:scale>
          <a:sx n="95" d="100"/>
          <a:sy n="95" d="100"/>
        </p:scale>
        <p:origin x="2280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17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226" y="0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>
              <a:defRPr sz="1200"/>
            </a:lvl1pPr>
          </a:lstStyle>
          <a:p>
            <a:fld id="{359E9D7F-4824-4491-9315-F4429136E7F8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4825"/>
            <a:ext cx="4494213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36" tIns="45418" rIns="90836" bIns="454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0836" tIns="45418" rIns="90836" bIns="454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03837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226" y="6403837"/>
            <a:ext cx="4278154" cy="337106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r">
              <a:defRPr sz="1200"/>
            </a:lvl1pPr>
          </a:lstStyle>
          <a:p>
            <a:fld id="{0A23F2E4-FEDC-465B-BF16-A608676C0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2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1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되어 의미가 없어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관심 대상을 배경에서 과일로 변경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컴퓨터는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255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가까운 값에 집중을 합니다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‘gray’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‘</a:t>
            </a:r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gray_r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써야 한다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때문에 *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 라이트 처리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위와 연결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'gray_</a:t>
            </a:r>
            <a:r>
              <a:rPr lang="en-US" altLang="ko-Kore-KR" dirty="0">
                <a:solidFill>
                  <a:srgbClr val="A3151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’ </a:t>
            </a:r>
          </a:p>
          <a:p>
            <a:endParaRPr lang="en" altLang="ko-KR" b="0" dirty="0">
              <a:solidFill>
                <a:srgbClr val="A3151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보통 흑백 샘플 이미지는 바탕이 밝고 물체가 짙은 색이다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사실 위 흑백 이미지는 사진으로 찍은 이미지를 </a:t>
            </a:r>
            <a:r>
              <a:rPr lang="ko-KR" altLang="en-US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넘파이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배열로 변환할 때 반전시킨 것이다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우리가 보는 것과 컴퓨터가 처리하는 방식이 다르기 때문에 종종 흑백 이미지를 이렇게 반전하여 사용한다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관심 대상의 영역을 높은 값으로 바꾸었지만 </a:t>
            </a:r>
            <a:r>
              <a:rPr lang="en" altLang="ko-Kore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matplotlib</a:t>
            </a:r>
            <a:r>
              <a:rPr lang="ko-KR" altLang="en-US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출력할 때 바탕이 검게 나와 보기 좋지 않다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en" altLang="ko-Kore-KR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" altLang="ko-Kore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" altLang="ko-Kore-KR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gray_r</a:t>
            </a:r>
            <a:r>
              <a:rPr lang="en" altLang="ko-Kore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지정하면 다시 반전하여 우리 눈에 보기 좋게 출력한다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" altLang="ko-Kore-KR" b="0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4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너비와 높이를 지정하면 남은 개수는 자동 지정</a:t>
            </a:r>
            <a:endParaRPr lang="en-US" altLang="ko-KR" dirty="0"/>
          </a:p>
          <a:p>
            <a:r>
              <a:rPr lang="en-US" altLang="ko-KR" dirty="0"/>
              <a:t>-1</a:t>
            </a:r>
            <a:r>
              <a:rPr lang="ko-KR" altLang="en-US" dirty="0"/>
              <a:t> 위치에 원래는 뭐가 들어가는가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차원을 변화</a:t>
            </a:r>
            <a:endParaRPr lang="en-US" altLang="ko-KR" dirty="0"/>
          </a:p>
          <a:p>
            <a:r>
              <a:rPr lang="ko-KR" altLang="en-US" dirty="0"/>
              <a:t>코드를 마지막으로</a:t>
            </a:r>
            <a:endParaRPr lang="en-US" altLang="ko-KR" dirty="0"/>
          </a:p>
          <a:p>
            <a:r>
              <a:rPr lang="en-US" altLang="ko-KR" dirty="0"/>
              <a:t>-1</a:t>
            </a:r>
            <a:r>
              <a:rPr lang="ko-KR" altLang="en-US" dirty="0"/>
              <a:t>이 의미하는 것 </a:t>
            </a:r>
            <a:r>
              <a:rPr lang="en-US" altLang="ko-KR" dirty="0"/>
              <a:t>(</a:t>
            </a:r>
            <a:r>
              <a:rPr lang="ko-KR" altLang="en-US" dirty="0"/>
              <a:t> 하이라이트 처리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-1</a:t>
            </a:r>
            <a:r>
              <a:rPr lang="ko-KR" altLang="en-US" dirty="0"/>
              <a:t> 수정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20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56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하이라이트 처리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4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사진 픽셀의 평균값을 히스토그램으로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사진에 대한 </a:t>
            </a:r>
            <a:r>
              <a:rPr lang="ko-KR" altLang="en-US" dirty="0" err="1"/>
              <a:t>픽셀값을</a:t>
            </a:r>
            <a:r>
              <a:rPr lang="ko-KR" altLang="en-US" dirty="0"/>
              <a:t> 평균내여 </a:t>
            </a:r>
            <a:r>
              <a:rPr lang="ko-KR" altLang="en-US" dirty="0" err="1"/>
              <a:t>히스토</a:t>
            </a:r>
            <a:r>
              <a:rPr lang="ko-KR" altLang="en-US" dirty="0"/>
              <a:t> 그램을 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01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바나나는 사진에서 차지하는 영역이 작기 때문에 평균값이 적습니다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02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plt.subplots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인자에 대한 설명</a:t>
            </a:r>
            <a:endParaRPr lang="en-US" altLang="ko-KR" b="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" altLang="ko-Kore-KR" b="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히스토그램과 막대 그래프의 구분이 명확해야 한다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 데이터가 무엇인지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 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픽셀의 위치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히스토그램에 대한 이해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축 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축 설명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왜 이런 형태인지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행 별로 데이터를 평균을 시각화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각 </a:t>
            </a:r>
            <a:r>
              <a:rPr lang="ko-KR" altLang="en-US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그래프가 특징이 다릅니다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사과 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아래쪽으로 갈 수록 값이 높아진다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파인애플 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비교적 고르면서 높습니다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바나나는 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중앙의 픽셀 값이 높습니다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24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과일별로 각 픽셀의 평균을 계산하여 모든 이미지를 출력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73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0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34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평균이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91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8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알고리즘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종류의 사진들로 군집을 만들어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군집의 특징을 추출하여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특징에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맞는 사진을 추출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2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비지도 </a:t>
            </a:r>
            <a:r>
              <a:rPr lang="en-US" altLang="ko-KR" dirty="0"/>
              <a:t>-&gt;</a:t>
            </a:r>
            <a:r>
              <a:rPr lang="ko-KR" altLang="en-US" dirty="0"/>
              <a:t> 군집으로 </a:t>
            </a:r>
            <a:r>
              <a:rPr lang="ko-KR" altLang="en-US" dirty="0" err="1"/>
              <a:t>갈떄</a:t>
            </a:r>
            <a:r>
              <a:rPr lang="ko-KR" altLang="en-US" dirty="0"/>
              <a:t>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9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비슷한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그림을 모아 평균을 구해 이미지를 찾는 방법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8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비슷한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그림을 모아 평균을 구해 이미지를 찾는 방법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 대상이 배경이 아니고 사과이기 때문에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5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때문에 *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 라이트 처리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위와 연결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'gray_</a:t>
            </a:r>
            <a:r>
              <a:rPr lang="en-US" altLang="ko-Kore-KR" dirty="0">
                <a:solidFill>
                  <a:srgbClr val="A3151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’ </a:t>
            </a:r>
          </a:p>
          <a:p>
            <a:endParaRPr lang="en" altLang="ko-KR" b="0" dirty="0">
              <a:solidFill>
                <a:srgbClr val="A3151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보통 흑백 샘플 이미지는 바탕이 밝고 물체가 짙은 색이다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사실 위 흑백 이미지는 사진으로 찍은 이미지를 </a:t>
            </a:r>
            <a:r>
              <a:rPr lang="ko-KR" altLang="en-US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넘파이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배열로 변환할 때 반전시킨 것이다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우리가 보는 것과 컴퓨터가 처리하는 방식이 다르기 때문에 종종 흑백 이미지를 이렇게 반전하여 사용한다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관심 대상의 영역을 높은 값으로 바꾸었지만 </a:t>
            </a:r>
            <a:r>
              <a:rPr lang="en" altLang="ko-Kore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matplotlib</a:t>
            </a:r>
            <a:r>
              <a:rPr lang="ko-KR" altLang="en-US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출력할 때 바탕이 검게 나와 보기 좋지 않다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en" altLang="ko-Kore-KR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" altLang="ko-Kore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" altLang="ko-Kore-KR" b="0" dirty="0" err="1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gray_r</a:t>
            </a:r>
            <a:r>
              <a:rPr lang="en" altLang="ko-Kore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지정하면 다시 반전하여 우리 눈에 보기 좋게 출력한다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" altLang="ko-Kore-KR" b="0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1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이미지를 표현하는 방법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AutoNum type="romanU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픽셀을 표현하는 방법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AutoNum type="romanUcPeriod"/>
            </a:pP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gray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AutoNum type="romanUcPeriod"/>
            </a:pP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3F2E4-FEDC-465B-BF16-A608676C06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4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84137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tencil" panose="040409050D0802020404" pitchFamily="8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BB84B4-18EB-48C7-929D-F0C5CABA86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2000" y="-4183"/>
            <a:ext cx="12204000" cy="11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5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3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09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6804"/>
            <a:ext cx="12192000" cy="617311"/>
          </a:xfrm>
          <a:prstGeom prst="rect">
            <a:avLst/>
          </a:prstGeom>
          <a:solidFill>
            <a:srgbClr val="F49F42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42723" y="64772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2F6D8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11039012" y="6571720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431371" y="764705"/>
            <a:ext cx="11151029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2F6D81"/>
              </a:buClr>
              <a:buSzPct val="100000"/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541338" indent="-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627063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804863" indent="-263525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tabLst>
                <a:tab pos="271463" algn="l"/>
              </a:tabLst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tabLst>
                <a:tab pos="271463" algn="l"/>
              </a:tabLst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tabLst>
                <a:tab pos="271463" algn="l"/>
              </a:tabLst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tabLst>
                <a:tab pos="271463" algn="l"/>
              </a:tabLst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76581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14869-73B8-4562-BBFA-CBF90555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9A96-ABFE-4034-A369-3FF1A05A65CD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51D6B-C2C0-4550-9080-4DC01D36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2EDA3-01BF-4ECD-B78F-99E2B807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FEB1-8C8B-4D8D-B717-C50F0F7837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D1BA497-384C-46F3-BAEB-B7FA98E4ED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" y="9526"/>
            <a:ext cx="4724400" cy="5413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제목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C27B6B7-973F-4875-A37A-1F1BF22DDA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799" y="1271588"/>
            <a:ext cx="10791826" cy="433863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60000" indent="285750">
              <a:buFont typeface="Arial" panose="020B0604020202020204" pitchFamily="34" charset="0"/>
              <a:buChar char="•"/>
              <a:defRPr sz="1800"/>
            </a:lvl2pPr>
            <a:lvl3pPr marL="720000" indent="285750">
              <a:buFont typeface="Wingdings" panose="05000000000000000000" pitchFamily="2" charset="2"/>
              <a:buChar char="ü"/>
              <a:defRPr sz="1600"/>
            </a:lvl3pPr>
            <a:lvl4pPr marL="1600200" indent="-228600">
              <a:buFont typeface="Wingdings" panose="05000000000000000000" pitchFamily="2" charset="2"/>
              <a:buChar char="v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19701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90"/>
            <a:ext cx="5735960" cy="54589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E95CD58-A101-412F-BD6F-50FF48C58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4744932"/>
          </a:xfrm>
        </p:spPr>
        <p:txBody>
          <a:bodyPr/>
          <a:lstStyle>
            <a:lvl1pPr>
              <a:defRPr baseline="0"/>
            </a:lvl1pPr>
            <a:lvl2pPr marL="645750" indent="-285750">
              <a:buFont typeface="Arial" panose="020B0604020202020204" pitchFamily="34" charset="0"/>
              <a:buChar char="•"/>
              <a:defRPr baseline="0"/>
            </a:lvl2pPr>
            <a:lvl3pPr marL="1005750" indent="-285750">
              <a:buFont typeface="Wingdings" panose="05000000000000000000" pitchFamily="2" charset="2"/>
              <a:buChar char="ü"/>
              <a:defRPr baseline="0"/>
            </a:lvl3pPr>
            <a:lvl4pPr marL="1080000" indent="284400">
              <a:defRPr baseline="0"/>
            </a:lvl4pPr>
            <a:lvl5pPr>
              <a:defRPr baseline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0"/>
            <a:endParaRPr lang="en-US" altLang="ko-KR" dirty="0"/>
          </a:p>
          <a:p>
            <a:pPr lvl="1"/>
            <a:r>
              <a:rPr lang="ko-KR" altLang="en-US" dirty="0"/>
              <a:t>두 번째 수준 </a:t>
            </a:r>
          </a:p>
          <a:p>
            <a:pPr lvl="2"/>
            <a:r>
              <a:rPr lang="ko-KR" altLang="en-US" dirty="0"/>
              <a:t>세 번째 수준 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4200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6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24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2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570F-38B6-4445-BC0D-DCDCE7D2642A}" type="datetimeFigureOut">
              <a:rPr lang="ko-KR" altLang="en-US" smtClean="0"/>
              <a:t>2022. 12. 26.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158E-E033-4627-AAC9-934245355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3452" y="1279301"/>
            <a:ext cx="10972800" cy="45259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1"/>
            <a:endParaRPr lang="ko-KR" altLang="en-US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5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C570F-38B6-4445-BC0D-DCDCE7D2642A}" type="datetimeFigureOut">
              <a:rPr lang="ko-KR" altLang="en-US" smtClean="0"/>
              <a:pPr/>
              <a:t>2022. 12. 26.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5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5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4158E-E033-4627-AAC9-934245355C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A63648-08AA-4D95-91A7-D82FBD909E2B}"/>
              </a:ext>
            </a:extLst>
          </p:cNvPr>
          <p:cNvSpPr/>
          <p:nvPr userDrawn="1"/>
        </p:nvSpPr>
        <p:spPr>
          <a:xfrm>
            <a:off x="0" y="1156"/>
            <a:ext cx="12192000" cy="547524"/>
          </a:xfrm>
          <a:prstGeom prst="rect">
            <a:avLst/>
          </a:prstGeom>
          <a:solidFill>
            <a:srgbClr val="5B9BD5">
              <a:alpha val="3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r" defTabSz="914377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7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Stencil" panose="040409050D0802020404" pitchFamily="82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549DFD-41A7-46DC-A344-DBC64E49788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5319614"/>
            <a:ext cx="12192000" cy="1539900"/>
          </a:xfrm>
          <a:prstGeom prst="rect">
            <a:avLst/>
          </a:prstGeom>
        </p:spPr>
      </p:pic>
      <p:sp>
        <p:nvSpPr>
          <p:cNvPr id="10" name="부제목 4">
            <a:extLst>
              <a:ext uri="{FF2B5EF4-FFF2-40B4-BE49-F238E27FC236}">
                <a16:creationId xmlns:a16="http://schemas.microsoft.com/office/drawing/2014/main" id="{D7440C5A-A3D4-47C4-90CE-48FFB64769CB}"/>
              </a:ext>
            </a:extLst>
          </p:cNvPr>
          <p:cNvSpPr txBox="1">
            <a:spLocks/>
          </p:cNvSpPr>
          <p:nvPr userDrawn="1"/>
        </p:nvSpPr>
        <p:spPr>
          <a:xfrm>
            <a:off x="10186325" y="6529646"/>
            <a:ext cx="2005675" cy="32719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spc="-70" baseline="0" dirty="0">
                <a:solidFill>
                  <a:schemeClr val="bg1">
                    <a:lumMod val="65000"/>
                  </a:schemeClr>
                </a:solidFill>
                <a:latin typeface="Stencil" panose="040409050D0802020404" pitchFamily="82" charset="0"/>
              </a:rPr>
              <a:t>By Jung In Seo</a:t>
            </a:r>
            <a:r>
              <a:rPr lang="ko-KR" altLang="en-US" sz="1400" spc="-70" baseline="0" dirty="0">
                <a:solidFill>
                  <a:schemeClr val="bg1">
                    <a:lumMod val="65000"/>
                  </a:schemeClr>
                </a:solidFill>
                <a:latin typeface="Stencil" panose="040409050D0802020404" pitchFamily="82" charset="0"/>
              </a:rPr>
              <a:t> 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17AFD5-1122-4A2E-AEFD-14F0D4A6B8DF}"/>
              </a:ext>
            </a:extLst>
          </p:cNvPr>
          <p:cNvSpPr txBox="1">
            <a:spLocks/>
          </p:cNvSpPr>
          <p:nvPr userDrawn="1"/>
        </p:nvSpPr>
        <p:spPr>
          <a:xfrm>
            <a:off x="1" y="10615"/>
            <a:ext cx="4007768" cy="5380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77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-7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0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377" rtl="0" eaLnBrk="1" latinLnBrk="1" hangingPunct="1">
        <a:lnSpc>
          <a:spcPct val="150000"/>
        </a:lnSpc>
        <a:spcBef>
          <a:spcPct val="0"/>
        </a:spcBef>
        <a:buNone/>
        <a:defRPr sz="4400" kern="1200" spc="-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377" rtl="0" eaLnBrk="1" latinLnBrk="1" hangingPunct="1">
        <a:lnSpc>
          <a:spcPct val="150000"/>
        </a:lnSpc>
        <a:spcBef>
          <a:spcPct val="20000"/>
        </a:spcBef>
        <a:buFont typeface="Wingdings" panose="05000000000000000000" pitchFamily="2" charset="2"/>
        <a:buChar char="§"/>
        <a:defRPr sz="20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60000" indent="285744" algn="l" defTabSz="914377" rtl="0" eaLnBrk="1" latinLnBrk="1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sz="18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720000" indent="284400" algn="l" defTabSz="914377" rtl="0" eaLnBrk="1" latinLnBrk="1" hangingPunct="1">
        <a:lnSpc>
          <a:spcPct val="150000"/>
        </a:lnSpc>
        <a:spcBef>
          <a:spcPct val="20000"/>
        </a:spcBef>
        <a:buFont typeface="Wingdings" panose="05000000000000000000" pitchFamily="2" charset="2"/>
        <a:buChar char="ü"/>
        <a:defRPr sz="16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–"/>
        <a:defRPr sz="14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»"/>
        <a:defRPr sz="12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fruits_300%20-O%20fruits_300.n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509686A-A8A1-4850-8752-03398B645372}"/>
              </a:ext>
            </a:extLst>
          </p:cNvPr>
          <p:cNvSpPr txBox="1"/>
          <p:nvPr/>
        </p:nvSpPr>
        <p:spPr>
          <a:xfrm>
            <a:off x="0" y="6271180"/>
            <a:ext cx="5951984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수업자료는 저작권법 제25조2항에 따라 학교 수업을 목적으로 이용되었으므로, 본 수업자료를 외부에 공개, 게시하는 것을 금지하며, 이를 위반하는 경우 저작권 침해로서 관련법에 따라 처벌될 수 있습니다.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DCD3B-B101-1ED2-2D29-A3CB9C705CC1}"/>
              </a:ext>
            </a:extLst>
          </p:cNvPr>
          <p:cNvSpPr txBox="1"/>
          <p:nvPr/>
        </p:nvSpPr>
        <p:spPr>
          <a:xfrm>
            <a:off x="3557720" y="2890391"/>
            <a:ext cx="5076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Chapter 6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비지도 학습 </a:t>
            </a:r>
            <a:endParaRPr lang="en-US" altLang="ko-KR" sz="3200" b="1" dirty="0">
              <a:solidFill>
                <a:schemeClr val="bg1">
                  <a:lumMod val="65000"/>
                </a:schemeClr>
              </a:solidFill>
              <a:latin typeface="Stencil" pitchFamily="82" charset="0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6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1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(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 군집 알고리즘 </a:t>
            </a:r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37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1E61AF-7A47-2375-0071-04E29A6FED4F}"/>
              </a:ext>
            </a:extLst>
          </p:cNvPr>
          <p:cNvCxnSpPr>
            <a:cxnSpLocks/>
          </p:cNvCxnSpPr>
          <p:nvPr/>
        </p:nvCxnSpPr>
        <p:spPr>
          <a:xfrm flipH="1" flipV="1">
            <a:off x="7752187" y="3068960"/>
            <a:ext cx="2304253" cy="57606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3D3C36-9D6B-93B2-A31C-0EBC8268BB5D}"/>
              </a:ext>
            </a:extLst>
          </p:cNvPr>
          <p:cNvCxnSpPr>
            <a:cxnSpLocks/>
          </p:cNvCxnSpPr>
          <p:nvPr/>
        </p:nvCxnSpPr>
        <p:spPr>
          <a:xfrm flipH="1" flipV="1">
            <a:off x="2495600" y="3068960"/>
            <a:ext cx="1944215" cy="57606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384683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관심 대상을 배경이 아닌 과일로 하기 위하여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option : </a:t>
            </a:r>
            <a:r>
              <a:rPr lang="en-US" altLang="ko-KR" dirty="0" err="1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-US" altLang="ko-KR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= ‘</a:t>
            </a:r>
            <a:r>
              <a:rPr lang="en-US" altLang="ko-KR" dirty="0" err="1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gray_r</a:t>
            </a:r>
            <a:r>
              <a:rPr lang="en-US" altLang="ko-KR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사진을 배열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원소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픽셀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변경하여 연산을 하기 때문에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픽셀값이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출력도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되어 의미가 없음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'gray'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가까울 수록 검게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255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가까울 수록 밝게 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'gray_</a:t>
            </a:r>
            <a:r>
              <a:rPr lang="en-US" altLang="ko-Kore-KR" dirty="0">
                <a:solidFill>
                  <a:srgbClr val="A31515"/>
                </a:solidFill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ore-KR" b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b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가까울 수록 밝게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255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가까울수록 어둡게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B6C0A-B6F1-7586-76DC-BF8438C3BD43}"/>
              </a:ext>
            </a:extLst>
          </p:cNvPr>
          <p:cNvSpPr txBox="1"/>
          <p:nvPr/>
        </p:nvSpPr>
        <p:spPr>
          <a:xfrm>
            <a:off x="1343472" y="3529952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'gray'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182E2-4C1E-096E-B1CF-A8325FF48891}"/>
              </a:ext>
            </a:extLst>
          </p:cNvPr>
          <p:cNvSpPr txBox="1"/>
          <p:nvPr/>
        </p:nvSpPr>
        <p:spPr>
          <a:xfrm>
            <a:off x="6947715" y="3529952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gray_r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78F402B-79E1-4F8D-2EB2-A1CF5E3B55DD}"/>
              </a:ext>
            </a:extLst>
          </p:cNvPr>
          <p:cNvCxnSpPr>
            <a:cxnSpLocks/>
          </p:cNvCxnSpPr>
          <p:nvPr/>
        </p:nvCxnSpPr>
        <p:spPr>
          <a:xfrm>
            <a:off x="4305164" y="5353739"/>
            <a:ext cx="2304256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9473DC-1112-E698-0A29-E91CDC70B53E}"/>
              </a:ext>
            </a:extLst>
          </p:cNvPr>
          <p:cNvSpPr txBox="1"/>
          <p:nvPr/>
        </p:nvSpPr>
        <p:spPr>
          <a:xfrm>
            <a:off x="4285930" y="5524333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관심 대상이 배경이 아니라 </a:t>
            </a:r>
            <a:endParaRPr kumimoji="1"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과일이기 때문에 반전시킵니다</a:t>
            </a:r>
            <a:r>
              <a:rPr kumimoji="1"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56001-183C-6D11-3761-C57F54E4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91" y="4290268"/>
            <a:ext cx="2451100" cy="2451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8D2409-E9AE-EE6A-BB90-14E0A603FF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00" y="4176283"/>
            <a:ext cx="2451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8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0329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샘플 차원 축소하기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위해 차원을 축소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034D7-3B8E-FD98-2F9F-5744E00FE4DD}"/>
              </a:ext>
            </a:extLst>
          </p:cNvPr>
          <p:cNvSpPr txBox="1"/>
          <p:nvPr/>
        </p:nvSpPr>
        <p:spPr>
          <a:xfrm>
            <a:off x="551384" y="1867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7A059-9469-491A-AA95-BDD0601B2CE9}"/>
              </a:ext>
            </a:extLst>
          </p:cNvPr>
          <p:cNvSpPr txBox="1"/>
          <p:nvPr/>
        </p:nvSpPr>
        <p:spPr>
          <a:xfrm>
            <a:off x="1415480" y="4904000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 = 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pineapple = 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banana = 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kumimoji="1" lang="en-US" altLang="ko-Kore-KR" dirty="0"/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C12B17-5ACF-B04C-09C9-8593AC6EDBB6}"/>
              </a:ext>
            </a:extLst>
          </p:cNvPr>
          <p:cNvGrpSpPr/>
          <p:nvPr/>
        </p:nvGrpSpPr>
        <p:grpSpPr>
          <a:xfrm>
            <a:off x="1415480" y="2765259"/>
            <a:ext cx="8095201" cy="2163757"/>
            <a:chOff x="1415480" y="2765259"/>
            <a:chExt cx="8095201" cy="2163757"/>
          </a:xfrm>
        </p:grpSpPr>
        <p:sp>
          <p:nvSpPr>
            <p:cNvPr id="12" name="화살표: 오른쪽 27">
              <a:extLst>
                <a:ext uri="{FF2B5EF4-FFF2-40B4-BE49-F238E27FC236}">
                  <a16:creationId xmlns:a16="http://schemas.microsoft.com/office/drawing/2014/main" id="{7A75C013-8876-04AD-45DE-AA81313E7471}"/>
                </a:ext>
              </a:extLst>
            </p:cNvPr>
            <p:cNvSpPr/>
            <p:nvPr/>
          </p:nvSpPr>
          <p:spPr>
            <a:xfrm>
              <a:off x="3624901" y="3621682"/>
              <a:ext cx="1224136" cy="22138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BB698A-51B7-E679-53C5-09DBC3BD5DF7}"/>
                </a:ext>
              </a:extLst>
            </p:cNvPr>
            <p:cNvSpPr txBox="1"/>
            <p:nvPr/>
          </p:nvSpPr>
          <p:spPr>
            <a:xfrm>
              <a:off x="6355775" y="3900223"/>
              <a:ext cx="2095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1</a:t>
              </a:r>
              <a:r>
                <a:rPr kumimoji="1" lang="ko-KR" altLang="en-US" sz="1400" dirty="0"/>
                <a:t>차원 배열 </a:t>
              </a:r>
              <a:r>
                <a:rPr kumimoji="1" lang="en-US" altLang="ko-KR" sz="1400" dirty="0"/>
                <a:t>(</a:t>
              </a:r>
              <a:r>
                <a:rPr kumimoji="1" lang="ko-KR" altLang="en-US" sz="1400" dirty="0"/>
                <a:t> </a:t>
              </a:r>
              <a:r>
                <a:rPr kumimoji="1" lang="en-US" altLang="ko-KR" sz="1400" dirty="0"/>
                <a:t>1</a:t>
              </a:r>
              <a:r>
                <a:rPr kumimoji="1" lang="ko-KR" altLang="en-US" sz="1400" dirty="0"/>
                <a:t> * </a:t>
              </a:r>
              <a:r>
                <a:rPr kumimoji="1" lang="en-US" altLang="ko-KR" sz="1400" dirty="0"/>
                <a:t>10000</a:t>
              </a:r>
              <a:r>
                <a:rPr kumimoji="1" lang="ko-KR" altLang="en-US" sz="1400" dirty="0"/>
                <a:t> </a:t>
              </a:r>
              <a:r>
                <a:rPr kumimoji="1" lang="en-US" altLang="ko-KR" sz="1400" dirty="0"/>
                <a:t>)</a:t>
              </a:r>
              <a:endParaRPr kumimoji="1" lang="ko-Kore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66D3C8-1930-A551-9F96-C34DFE8ABF60}"/>
                </a:ext>
              </a:extLst>
            </p:cNvPr>
            <p:cNvSpPr txBox="1"/>
            <p:nvPr/>
          </p:nvSpPr>
          <p:spPr>
            <a:xfrm>
              <a:off x="1415480" y="4621239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2</a:t>
              </a:r>
              <a:r>
                <a:rPr kumimoji="1" lang="ko-KR" altLang="en-US" sz="1400" dirty="0"/>
                <a:t>차원 배열 </a:t>
              </a:r>
              <a:r>
                <a:rPr kumimoji="1" lang="en-US" altLang="ko-KR" sz="1400" dirty="0"/>
                <a:t>(</a:t>
              </a:r>
              <a:r>
                <a:rPr kumimoji="1" lang="ko-KR" altLang="en-US" sz="1400" dirty="0"/>
                <a:t> </a:t>
              </a:r>
              <a:r>
                <a:rPr kumimoji="1" lang="en-US" altLang="ko-KR" sz="1400" dirty="0"/>
                <a:t>100</a:t>
              </a:r>
              <a:r>
                <a:rPr kumimoji="1" lang="ko-KR" altLang="en-US" sz="1400" dirty="0"/>
                <a:t> * </a:t>
              </a:r>
              <a:r>
                <a:rPr kumimoji="1" lang="en-US" altLang="ko-KR" sz="1400" dirty="0"/>
                <a:t>100</a:t>
              </a:r>
              <a:r>
                <a:rPr kumimoji="1" lang="ko-KR" altLang="en-US" sz="1400" dirty="0"/>
                <a:t> </a:t>
              </a:r>
              <a:r>
                <a:rPr kumimoji="1" lang="en-US" altLang="ko-KR" sz="1400" dirty="0"/>
                <a:t>)</a:t>
              </a:r>
              <a:endParaRPr kumimoji="1" lang="ko-Kore-KR" altLang="en-US" sz="14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A6A078-4309-6431-451E-2D0C861D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480" y="2765259"/>
              <a:ext cx="1788174" cy="17738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D1D0FA-5CCD-7BD1-8F5E-C06DD911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315" y="3212976"/>
              <a:ext cx="4214366" cy="51939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E430E78-46B6-35BD-3CE7-7529EB6D9FF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6389960"/>
            <a:ext cx="1308100" cy="279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연결선: 꺾임 3">
            <a:extLst>
              <a:ext uri="{FF2B5EF4-FFF2-40B4-BE49-F238E27FC236}">
                <a16:creationId xmlns:a16="http://schemas.microsoft.com/office/drawing/2014/main" id="{ECB4C6FC-E832-1A0D-7243-593AD058B16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744344" y="4572893"/>
            <a:ext cx="432045" cy="382869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18">
            <a:extLst>
              <a:ext uri="{FF2B5EF4-FFF2-40B4-BE49-F238E27FC236}">
                <a16:creationId xmlns:a16="http://schemas.microsoft.com/office/drawing/2014/main" id="{BAA8B43F-0FA3-C1EF-8A1B-21AEDE33FC95}"/>
              </a:ext>
            </a:extLst>
          </p:cNvPr>
          <p:cNvSpPr/>
          <p:nvPr/>
        </p:nvSpPr>
        <p:spPr>
          <a:xfrm>
            <a:off x="6176389" y="4208000"/>
            <a:ext cx="4384107" cy="729785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 개수</a:t>
            </a:r>
            <a:r>
              <a:rPr lang="en-US" altLang="ko-KR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 너비 * 이미지 높이 </a:t>
            </a:r>
            <a:r>
              <a:rPr lang="en-US" altLang="ko-KR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 너비와 높이를 지정하면 남은 개수는 자동 지정</a:t>
            </a:r>
          </a:p>
        </p:txBody>
      </p:sp>
    </p:spTree>
    <p:extLst>
      <p:ext uri="{BB962C8B-B14F-4D97-AF65-F5344CB8AC3E}">
        <p14:creationId xmlns:p14="http://schemas.microsoft.com/office/powerpoint/2010/main" val="32496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5"/>
            <a:ext cx="11512800" cy="503296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막대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도수의 분포 상태를 보다 쉽게 알아볼 수 있도록 그린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연속형 자료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계급으로 나누어 계급별 도수를 막대로 나타냄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막대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도수분포표를 막대 모양으로 시각화한 것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자료의 </a:t>
            </a:r>
            <a:r>
              <a:rPr lang="ko-KR" altLang="en-US" dirty="0" err="1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범주별</a:t>
            </a:r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빈도를 요약해서 나타낸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8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5"/>
            <a:ext cx="11512800" cy="503296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이미지의 픽셀의 평균값을 </a:t>
            </a:r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표현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픽셀의 위치 값에 대한 평균을 </a:t>
            </a:r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막대그래프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표현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도수의 분포 상태를 보다 쉽게 알아볼 수 있도록 그린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연속형 자료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계급으로 나누어 계급별 도수를 막대로 나타냄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막대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도수분포표를 막대 모양으로 시각화한 것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자료의 </a:t>
            </a:r>
            <a:r>
              <a:rPr lang="ko-KR" altLang="en-US" dirty="0" err="1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범주별</a:t>
            </a:r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빈도를 요약해서 나타낸 그래프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연결선: 꺾임 3">
            <a:extLst>
              <a:ext uri="{FF2B5EF4-FFF2-40B4-BE49-F238E27FC236}">
                <a16:creationId xmlns:a16="http://schemas.microsoft.com/office/drawing/2014/main" id="{935E68FF-5435-E7B8-D5FB-EE99F05B52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95601" y="2276870"/>
            <a:ext cx="1512167" cy="7200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3">
            <a:extLst>
              <a:ext uri="{FF2B5EF4-FFF2-40B4-BE49-F238E27FC236}">
                <a16:creationId xmlns:a16="http://schemas.microsoft.com/office/drawing/2014/main" id="{A40C1177-4FDD-E9BD-6FD5-6E67F1A5E2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51984" y="2420888"/>
            <a:ext cx="1512167" cy="7200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6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5"/>
            <a:ext cx="11512800" cy="4776345"/>
          </a:xfrm>
          <a:noFill/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/>
              <a:t>각 사진 픽셀의 평균값을 </a:t>
            </a:r>
            <a:r>
              <a:rPr lang="ko-KR" altLang="en-US" dirty="0">
                <a:highlight>
                  <a:srgbClr val="FFFF00"/>
                </a:highlight>
              </a:rPr>
              <a:t>히스토그램</a:t>
            </a:r>
            <a:r>
              <a:rPr lang="ko-KR" altLang="en-US" dirty="0"/>
              <a:t>으로 표현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평균 나옴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평균의 히스토그램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axis =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열방향으로 계산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E5523-62BE-2921-FA60-CFCDF506747E}"/>
              </a:ext>
            </a:extLst>
          </p:cNvPr>
          <p:cNvSpPr txBox="1"/>
          <p:nvPr/>
        </p:nvSpPr>
        <p:spPr>
          <a:xfrm>
            <a:off x="1343472" y="2636912"/>
            <a:ext cx="9834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plt.hist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(apple,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alpha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'#fd0200'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plt.hist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(pineapple,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alpha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'#e28f66'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plt.hist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(banana,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alpha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'#f8ee7e'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'pineapple'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'banana'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사진 한 장의 픽셀 값 평균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픽셀 값 평균의 빈도 수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09387A-89F7-2A39-458B-62332AE819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4005064"/>
            <a:ext cx="3021580" cy="222123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0AEF0EC-D427-AF07-2FF8-77DFC3E77C27}"/>
              </a:ext>
            </a:extLst>
          </p:cNvPr>
          <p:cNvCxnSpPr>
            <a:cxnSpLocks/>
          </p:cNvCxnSpPr>
          <p:nvPr/>
        </p:nvCxnSpPr>
        <p:spPr>
          <a:xfrm flipV="1">
            <a:off x="3791744" y="1536112"/>
            <a:ext cx="2232248" cy="391088"/>
          </a:xfrm>
          <a:prstGeom prst="bentConnector3">
            <a:avLst>
              <a:gd name="adj1" fmla="val 49025"/>
            </a:avLst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18">
            <a:extLst>
              <a:ext uri="{FF2B5EF4-FFF2-40B4-BE49-F238E27FC236}">
                <a16:creationId xmlns:a16="http://schemas.microsoft.com/office/drawing/2014/main" id="{348208D8-C1F9-5781-67B5-39072E1CAC24}"/>
              </a:ext>
            </a:extLst>
          </p:cNvPr>
          <p:cNvSpPr/>
          <p:nvPr/>
        </p:nvSpPr>
        <p:spPr>
          <a:xfrm>
            <a:off x="6023992" y="1237220"/>
            <a:ext cx="4624571" cy="597783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도수의 분포 상태를 보다 쉽게 </a:t>
            </a:r>
            <a:r>
              <a:rPr lang="ko-KR" altLang="en-US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알아볼수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있도록 그린 그래프</a:t>
            </a:r>
            <a:endParaRPr lang="en-US" altLang="ko-KR" sz="12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가로축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픽셀의 평균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세로축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도수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6E12F4-FCC4-04AC-E8D4-BBBC6A5304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4" t="28270" r="18060" b="11743"/>
          <a:stretch/>
        </p:blipFill>
        <p:spPr>
          <a:xfrm>
            <a:off x="4367808" y="4565982"/>
            <a:ext cx="2026640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5"/>
            <a:ext cx="11512800" cy="477634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평균의 히스토그램결과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axis =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열방향으로 계산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바나나는 픽셀 평균값 만으로 나머지 과일들과 구분 가능합니다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사과와 파인애플은 많이 겹쳐 있어 픽셀 값만으로 구분하기 쉽지 않습니다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61734-E517-33C1-22C2-C43BD04409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3140968"/>
            <a:ext cx="4864100" cy="3314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A94A06-F523-F05F-BEF1-FFC6DAEC5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4" t="28270" r="18060" b="11743"/>
          <a:stretch/>
        </p:blipFill>
        <p:spPr>
          <a:xfrm>
            <a:off x="7752184" y="1196752"/>
            <a:ext cx="3280896" cy="32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3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9E4C7E1-2FFC-3D87-AF5E-0EBEB15C165F}"/>
              </a:ext>
            </a:extLst>
          </p:cNvPr>
          <p:cNvCxnSpPr>
            <a:cxnSpLocks/>
          </p:cNvCxnSpPr>
          <p:nvPr/>
        </p:nvCxnSpPr>
        <p:spPr>
          <a:xfrm flipV="1">
            <a:off x="4443510" y="1700808"/>
            <a:ext cx="3135596" cy="113290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5"/>
            <a:ext cx="11512800" cy="511067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위치에 있는 픽셀에 대한 평균값을 막대그래프로 나타낸 것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10,000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평균이 나옴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평균의 막대그래프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axis =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행 방향으로 계산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14183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E5523-62BE-2921-FA60-CFCDF506747E}"/>
              </a:ext>
            </a:extLst>
          </p:cNvPr>
          <p:cNvSpPr txBox="1"/>
          <p:nvPr/>
        </p:nvSpPr>
        <p:spPr>
          <a:xfrm>
            <a:off x="1347308" y="2708920"/>
            <a:ext cx="76290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plt.subplots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].bar(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(apple,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].bar(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(pineapple,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].bar(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(banana, axis=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title.set_text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title.set_text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‘pineapple'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title.set_text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'banana'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ECABC-4AA9-9200-368C-3414193B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48" y="2680433"/>
            <a:ext cx="3021580" cy="2221238"/>
          </a:xfrm>
          <a:prstGeom prst="rect">
            <a:avLst/>
          </a:prstGeom>
        </p:spPr>
      </p:pic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A519176C-AC46-B7F2-EA0C-A1C4278B0EC6}"/>
              </a:ext>
            </a:extLst>
          </p:cNvPr>
          <p:cNvSpPr/>
          <p:nvPr/>
        </p:nvSpPr>
        <p:spPr>
          <a:xfrm>
            <a:off x="7579106" y="801858"/>
            <a:ext cx="3888432" cy="1032614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plt.subplots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nrows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ncols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figsize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가로크기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세로크기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nrows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그래프가 들어갈 행 </a:t>
            </a:r>
            <a:r>
              <a:rPr lang="ko-KR" altLang="en-US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갯수</a:t>
            </a:r>
            <a:endParaRPr lang="en-US" altLang="ko-KR" sz="12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ncols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: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그래프가 들어갈 열 </a:t>
            </a:r>
            <a:r>
              <a:rPr lang="ko-KR" altLang="en-US" sz="1200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갯수</a:t>
            </a:r>
            <a:endParaRPr lang="en-US" altLang="ko-KR" sz="12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그래프가 들어갈 전체 크기가 가로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20,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세로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</a:t>
            </a:r>
            <a:endParaRPr lang="en-US" altLang="ko-KR" sz="12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그래프가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행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열 총 </a:t>
            </a:r>
            <a:r>
              <a:rPr lang="en-US" altLang="ko-KR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개가 들어갈 공간을 할당하는 것</a:t>
            </a:r>
            <a:endParaRPr lang="en-US" altLang="ko-KR" sz="12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B5E519-F06C-3F61-6C5E-97166FDC4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9347" r="18267" b="15395"/>
          <a:stretch/>
        </p:blipFill>
        <p:spPr>
          <a:xfrm>
            <a:off x="6434759" y="4266281"/>
            <a:ext cx="2513338" cy="22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1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5"/>
            <a:ext cx="11512800" cy="524898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평균의 막대그래프 결과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axis =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행 방향으로 계산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그래프의 특징이 다릅니다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가로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각 픽셀 값의 위치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(0~10000),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세로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평균의 빈도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사과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사진 전체적으로 색이 존재하지만 오른쪽이 살짝 더 진하게 나타난다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파인애플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사진 전체적으로 색이 진하여 전체적인 빈도가 높다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바나나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사진 중간에 위치함으로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픽셀값의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중간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4000~7000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빈도가 높다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EF454-8CC3-ED8A-3A7D-EA62EC06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68" y="2636912"/>
            <a:ext cx="10656796" cy="2160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A40503-4792-AEA9-282F-8152CDB23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9347" r="18267" b="15395"/>
          <a:stretch/>
        </p:blipFill>
        <p:spPr>
          <a:xfrm>
            <a:off x="8832304" y="188640"/>
            <a:ext cx="2664296" cy="23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2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431288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픽셀의 위치에 대한  평균을 계산하여  모든 이미지를 과일별로 출력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E5523-62BE-2921-FA60-CFCDF506747E}"/>
              </a:ext>
            </a:extLst>
          </p:cNvPr>
          <p:cNvSpPr txBox="1"/>
          <p:nvPr/>
        </p:nvSpPr>
        <p:spPr>
          <a:xfrm>
            <a:off x="983432" y="2181103"/>
            <a:ext cx="88697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(apple,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pineapple_mean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(pineapple,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banana_mean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(banana, axis 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gray_r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pineapple_mean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gray_r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banana_mean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gray_r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title.set_text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'apple'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title.set_text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pimeapple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title.set_text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'banana'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09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488894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픽셀 값을 이용하여 특징 추출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픽셀의 위치를 평균 낸 각 과일을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출력한 결과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밑의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이미지가 각 과일의 대표 이미지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20000" lvl="2" indent="0">
              <a:buNone/>
            </a:pP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과일은 픽셀 위치에 따라 값의 크기가 차이 남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61FD0EF-B1A8-3DC0-03E2-2791627D844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2" y="2781176"/>
            <a:ext cx="2265608" cy="2228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B09B33-DC42-7C23-0531-3348AB4CD748}"/>
              </a:ext>
            </a:extLst>
          </p:cNvPr>
          <p:cNvPicPr>
            <a:picLocks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88" y="2781176"/>
            <a:ext cx="2268000" cy="223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1BA112-DDCC-8C82-316D-5EF0637BB065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24" y="2781176"/>
            <a:ext cx="2268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6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272EA21-FD8A-C5D5-3C11-FB54284A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48680"/>
            <a:ext cx="5866757" cy="61926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C86D925-1A4B-8439-0A3A-39A1450A3F1D}"/>
              </a:ext>
            </a:extLst>
          </p:cNvPr>
          <p:cNvGrpSpPr/>
          <p:nvPr/>
        </p:nvGrpSpPr>
        <p:grpSpPr>
          <a:xfrm>
            <a:off x="6096000" y="1417445"/>
            <a:ext cx="3661637" cy="3523723"/>
            <a:chOff x="726675" y="915053"/>
            <a:chExt cx="3661637" cy="35237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0182A0-C965-3D7B-85A8-7C428F8B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0AC2AE-9BF7-4673-8EBF-23724B86AB56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AB0D7E-0492-D160-ABD2-B30454D5E8B0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452491-4C61-33BE-E211-75BE7663FD42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84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, 정렬된이(가) 표시된 사진&#10;&#10;자동 생성된 설명">
            <a:extLst>
              <a:ext uri="{FF2B5EF4-FFF2-40B4-BE49-F238E27FC236}">
                <a16:creationId xmlns:a16="http://schemas.microsoft.com/office/drawing/2014/main" id="{EABBDD99-C025-19CD-F3CC-297C917C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63" y="1205659"/>
            <a:ext cx="3516369" cy="337546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790"/>
            <a:ext cx="5735960" cy="545890"/>
          </a:xfrm>
        </p:spPr>
        <p:txBody>
          <a:bodyPr/>
          <a:lstStyle/>
          <a:p>
            <a:r>
              <a:rPr lang="ko-KR" altLang="en-US" dirty="0"/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48169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평균값과 가까운 사진 고르기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대표 이미지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가까운 사진 고르기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픽셀값의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위치를 비교하여 사진을 선택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E5523-62BE-2921-FA60-CFCDF506747E}"/>
              </a:ext>
            </a:extLst>
          </p:cNvPr>
          <p:cNvSpPr txBox="1"/>
          <p:nvPr/>
        </p:nvSpPr>
        <p:spPr>
          <a:xfrm>
            <a:off x="1362427" y="2636912"/>
            <a:ext cx="1085425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abs_diff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abs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 -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abs_mean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abs_diff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axis = 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abs_mean.shape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" altLang="ko-Kore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" altLang="ko-Kore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apple_index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np.argsort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abs_mean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)[: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	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j].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apple_index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j]],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gray_r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i,j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].axis(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'off'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A15E9-5B2B-ECBA-D4C0-ABDBD3613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76" y="3618075"/>
            <a:ext cx="838200" cy="35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969F081-DEC5-6C80-5A1D-FAE7E40B6D2B}"/>
              </a:ext>
            </a:extLst>
          </p:cNvPr>
          <p:cNvCxnSpPr>
            <a:cxnSpLocks/>
          </p:cNvCxnSpPr>
          <p:nvPr/>
        </p:nvCxnSpPr>
        <p:spPr>
          <a:xfrm flipV="1">
            <a:off x="1775520" y="1700808"/>
            <a:ext cx="2304256" cy="28803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18">
            <a:extLst>
              <a:ext uri="{FF2B5EF4-FFF2-40B4-BE49-F238E27FC236}">
                <a16:creationId xmlns:a16="http://schemas.microsoft.com/office/drawing/2014/main" id="{8B82FBE3-24D6-046D-2279-9F569C4C0676}"/>
              </a:ext>
            </a:extLst>
          </p:cNvPr>
          <p:cNvSpPr/>
          <p:nvPr/>
        </p:nvSpPr>
        <p:spPr>
          <a:xfrm>
            <a:off x="4079776" y="1576231"/>
            <a:ext cx="3096344" cy="249153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픽셀 값의 위치에 대한 평균을 이미지로 출력한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것</a:t>
            </a:r>
          </a:p>
        </p:txBody>
      </p:sp>
    </p:spTree>
    <p:extLst>
      <p:ext uri="{BB962C8B-B14F-4D97-AF65-F5344CB8AC3E}">
        <p14:creationId xmlns:p14="http://schemas.microsoft.com/office/powerpoint/2010/main" val="239494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0329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비지도 학습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머신러닝의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한 종류로 훈련 데이터에 타깃이 없습니다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타깃이 없기 때문에 외부의 도움 없이 스스로 유용한 무언가를 학습해야 합니다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대표적인 비지도 학습 작업은 군집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차원 축소 등입니다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히스토그램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구간별로 값이 발생한 빈도를 그래프로 표시한 것입니다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보통 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축이 값의 구간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계급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축은 발생 빈도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도수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입니다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비슷한 샘플끼리 하나의 그룹을 모으는 대표적인 비지도 학습 작업입니다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알고리즘으로 모은 샘플 그룹을 클러스터라고 부릅니다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96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43508" y="3106821"/>
            <a:ext cx="116100" cy="154800"/>
          </a:xfrm>
          <a:prstGeom prst="ellipse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3422" y="3709527"/>
            <a:ext cx="116100" cy="154800"/>
          </a:xfrm>
          <a:prstGeom prst="ellipse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6101558" y="2330174"/>
            <a:ext cx="0" cy="720000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91472" y="335323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81856" y="3596800"/>
            <a:ext cx="3198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292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 추출</a:t>
            </a:r>
            <a:endParaRPr lang="en-US" altLang="ko-KR" sz="2000" b="1" dirty="0">
              <a:solidFill>
                <a:srgbClr val="9292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31713" y="2124145"/>
            <a:ext cx="237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Stencil" pitchFamily="82" charset="0"/>
                <a:ea typeface="나눔바른고딕" panose="020B0603020101020101" pitchFamily="50" charset="-127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30978-7EEB-4528-8758-5DDAD9D2F76C}"/>
              </a:ext>
            </a:extLst>
          </p:cNvPr>
          <p:cNvSpPr txBox="1"/>
          <p:nvPr/>
        </p:nvSpPr>
        <p:spPr>
          <a:xfrm>
            <a:off x="6282746" y="2996952"/>
            <a:ext cx="377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292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sz="2000" b="1" dirty="0" err="1">
                <a:solidFill>
                  <a:srgbClr val="9292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sz="2000" b="1" dirty="0">
              <a:solidFill>
                <a:srgbClr val="9292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605B9F-E2FC-4D12-8D7F-D1544A4A955B}"/>
              </a:ext>
            </a:extLst>
          </p:cNvPr>
          <p:cNvSpPr/>
          <p:nvPr/>
        </p:nvSpPr>
        <p:spPr>
          <a:xfrm>
            <a:off x="6043508" y="4342483"/>
            <a:ext cx="116100" cy="154800"/>
          </a:xfrm>
          <a:prstGeom prst="ellipse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442FC30-9EAB-493D-BD2F-5F9A545D0D66}"/>
              </a:ext>
            </a:extLst>
          </p:cNvPr>
          <p:cNvCxnSpPr/>
          <p:nvPr/>
        </p:nvCxnSpPr>
        <p:spPr>
          <a:xfrm>
            <a:off x="6096000" y="395308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0036C4-FFC0-4355-ACD1-88A33223FE49}"/>
              </a:ext>
            </a:extLst>
          </p:cNvPr>
          <p:cNvSpPr txBox="1"/>
          <p:nvPr/>
        </p:nvSpPr>
        <p:spPr>
          <a:xfrm>
            <a:off x="6281856" y="4196648"/>
            <a:ext cx="289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292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특징을 활용하여 모델 설계</a:t>
            </a:r>
            <a:endParaRPr lang="en-US" altLang="ko-KR" sz="2000" b="1" dirty="0">
              <a:solidFill>
                <a:srgbClr val="9292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연결선 10">
            <a:extLst>
              <a:ext uri="{FF2B5EF4-FFF2-40B4-BE49-F238E27FC236}">
                <a16:creationId xmlns:a16="http://schemas.microsoft.com/office/drawing/2014/main" id="{B776885C-7936-CAA0-A64A-4021AC696FF0}"/>
              </a:ext>
            </a:extLst>
          </p:cNvPr>
          <p:cNvCxnSpPr/>
          <p:nvPr/>
        </p:nvCxnSpPr>
        <p:spPr>
          <a:xfrm>
            <a:off x="6101558" y="4580091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0DA833-1793-B806-3BD4-DD81A4BE4FD0}"/>
              </a:ext>
            </a:extLst>
          </p:cNvPr>
          <p:cNvSpPr txBox="1"/>
          <p:nvPr/>
        </p:nvSpPr>
        <p:spPr>
          <a:xfrm>
            <a:off x="6281857" y="4796496"/>
            <a:ext cx="2711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9292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적용 결과 확인</a:t>
            </a:r>
            <a:endParaRPr lang="en-US" altLang="ko-KR" sz="2000" b="1" dirty="0">
              <a:solidFill>
                <a:srgbClr val="9292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3B6A10-827D-18C4-61A3-70B35D6829AF}"/>
              </a:ext>
            </a:extLst>
          </p:cNvPr>
          <p:cNvSpPr/>
          <p:nvPr/>
        </p:nvSpPr>
        <p:spPr>
          <a:xfrm>
            <a:off x="6043508" y="4959385"/>
            <a:ext cx="116100" cy="154800"/>
          </a:xfrm>
          <a:prstGeom prst="ellipse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EC824B40-A0F5-D83D-741B-511E820E1CCF}"/>
              </a:ext>
            </a:extLst>
          </p:cNvPr>
          <p:cNvCxnSpPr/>
          <p:nvPr/>
        </p:nvCxnSpPr>
        <p:spPr>
          <a:xfrm>
            <a:off x="6101558" y="5196993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비지도 학습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68760"/>
            <a:ext cx="11512800" cy="1000516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비지도 학습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(Unsupervised Learning)</a:t>
            </a:r>
          </a:p>
          <a:p>
            <a:pPr lvl="1"/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타깃이 없을 때 사용하는 </a:t>
            </a:r>
            <a:r>
              <a:rPr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알고리즘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9FA90E-E367-945D-884B-35313136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2276872"/>
            <a:ext cx="10585176" cy="29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17698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  <a:endParaRPr lang="en-US" altLang="ko-KR" sz="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목적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이미지의 각 픽셀 값에 대한 평균을 이용하여 군집을 구분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시나리오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numpy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형태로 데이터 불러오기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 특성 확인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이미지의 집중할 대상 지정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분석하기 쉽도록 배열 축소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시각화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픽셀값의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평균을 통하여 각 군집의 특징을 시각화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이미지 픽셀 값의 평균을 통하여 특징을 시각화 </a:t>
            </a:r>
            <a:r>
              <a:rPr lang="en-US" altLang="ko-KR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이미지의 전체 픽셀 값의 평균</a:t>
            </a:r>
            <a:r>
              <a:rPr lang="en-US" altLang="ko-KR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픽셀 값의 평균 </a:t>
            </a:r>
            <a:r>
              <a:rPr lang="en-US" altLang="ko-KR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lvl="3"/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픽셀 값에 대한 평균을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이용하여</a:t>
            </a:r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</a:t>
            </a:r>
            <a:r>
              <a:rPr lang="ko-KR" altLang="en-US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과일별</a:t>
            </a:r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0" i="0" dirty="0">
                <a:effectLst/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대표 이미지</a:t>
            </a:r>
            <a:r>
              <a:rPr lang="ko-KR" altLang="en-US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적용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대표 이미지를 이용하여 특정 이미지가 어떤 과일인지 알 수 있음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F741804-6FDB-947C-DC60-097B101E6CD5}"/>
              </a:ext>
            </a:extLst>
          </p:cNvPr>
          <p:cNvCxnSpPr>
            <a:cxnSpLocks/>
          </p:cNvCxnSpPr>
          <p:nvPr/>
        </p:nvCxnSpPr>
        <p:spPr>
          <a:xfrm>
            <a:off x="5951984" y="4908852"/>
            <a:ext cx="1944216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18">
            <a:extLst>
              <a:ext uri="{FF2B5EF4-FFF2-40B4-BE49-F238E27FC236}">
                <a16:creationId xmlns:a16="http://schemas.microsoft.com/office/drawing/2014/main" id="{CCE562C9-AB58-7BBB-6662-78F51BA30DB8}"/>
              </a:ext>
            </a:extLst>
          </p:cNvPr>
          <p:cNvSpPr/>
          <p:nvPr/>
        </p:nvSpPr>
        <p:spPr>
          <a:xfrm>
            <a:off x="7896200" y="4784275"/>
            <a:ext cx="3096344" cy="249153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픽셀 값의 위치에 대한 평균을 이미지로 출력한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것</a:t>
            </a:r>
          </a:p>
        </p:txBody>
      </p:sp>
    </p:spTree>
    <p:extLst>
      <p:ext uri="{BB962C8B-B14F-4D97-AF65-F5344CB8AC3E}">
        <p14:creationId xmlns:p14="http://schemas.microsoft.com/office/powerpoint/2010/main" val="279254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517698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sz="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불러오기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불러온 데이터  확인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DC520-D160-6E9A-0DF0-53273A4F77B1}"/>
              </a:ext>
            </a:extLst>
          </p:cNvPr>
          <p:cNvSpPr txBox="1"/>
          <p:nvPr/>
        </p:nvSpPr>
        <p:spPr>
          <a:xfrm>
            <a:off x="983432" y="2294870"/>
            <a:ext cx="69397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3"/>
              </a:rPr>
              <a:t>https://bit.ly/fruits_300 -O fruits_300.npy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" altLang="ko-Kore-KR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en" altLang="ko-Kore-KR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np.load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'fruits_300.npy'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fruits.shape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:])</a:t>
            </a:r>
          </a:p>
          <a:p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F51F6D-F22A-E6E6-1DF9-DB51708CE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0" y="4882108"/>
            <a:ext cx="1778000" cy="4191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CCB7F3-171C-4D32-1354-2065786E10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16" y="3220928"/>
            <a:ext cx="2038692" cy="2512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623CA2-3001-78BD-261C-ED410810F0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52" y="1484784"/>
            <a:ext cx="3149600" cy="279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37354-B452-BF4A-6900-0CA2838E5D52}"/>
              </a:ext>
            </a:extLst>
          </p:cNvPr>
          <p:cNvSpPr txBox="1"/>
          <p:nvPr/>
        </p:nvSpPr>
        <p:spPr>
          <a:xfrm>
            <a:off x="1451151" y="5426262"/>
            <a:ext cx="3555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 이미지 개수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이미지 높이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이미지 너비 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D0ADADC-2CC9-8184-1C45-A6F039328795}"/>
              </a:ext>
            </a:extLst>
          </p:cNvPr>
          <p:cNvCxnSpPr>
            <a:cxnSpLocks/>
          </p:cNvCxnSpPr>
          <p:nvPr/>
        </p:nvCxnSpPr>
        <p:spPr>
          <a:xfrm>
            <a:off x="1097268" y="5589240"/>
            <a:ext cx="31821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927ABBC-CFAB-FC96-63F2-F4D0F7C13ADC}"/>
              </a:ext>
            </a:extLst>
          </p:cNvPr>
          <p:cNvCxnSpPr>
            <a:cxnSpLocks/>
          </p:cNvCxnSpPr>
          <p:nvPr/>
        </p:nvCxnSpPr>
        <p:spPr>
          <a:xfrm>
            <a:off x="1097268" y="5949280"/>
            <a:ext cx="31821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BBB4B4-2533-C327-9951-10FFBDFC3906}"/>
              </a:ext>
            </a:extLst>
          </p:cNvPr>
          <p:cNvSpPr txBox="1"/>
          <p:nvPr/>
        </p:nvSpPr>
        <p:spPr>
          <a:xfrm>
            <a:off x="1511522" y="5780003"/>
            <a:ext cx="3432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kumimoji="1" lang="en-US" altLang="ko-Kore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크기가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이미지가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</a:t>
            </a:r>
            <a:endParaRPr kumimoji="1" lang="ko-Kore-KR" alt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8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4384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sz="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형태 확인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총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장의 이미지 중 첫 번째 이미지의 첫 번째 행을 출력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흑백 사진이므로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0~255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까지의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정수값을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가짐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1F873-1313-6801-EF97-0E9876F9254B}"/>
              </a:ext>
            </a:extLst>
          </p:cNvPr>
          <p:cNvSpPr txBox="1"/>
          <p:nvPr/>
        </p:nvSpPr>
        <p:spPr>
          <a:xfrm>
            <a:off x="1415480" y="3140968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:])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1892033-F54A-AD5F-794B-68499CE51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52" y="3690322"/>
            <a:ext cx="7772400" cy="149662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4716B4-A0DB-09B5-2FD4-9E2C362A25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t="21156" r="42162" b="21561"/>
          <a:stretch/>
        </p:blipFill>
        <p:spPr>
          <a:xfrm>
            <a:off x="6672064" y="1124744"/>
            <a:ext cx="1939009" cy="178072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EA6FC-33BA-A87A-F716-E25875F2261B}"/>
              </a:ext>
            </a:extLst>
          </p:cNvPr>
          <p:cNvCxnSpPr>
            <a:cxnSpLocks/>
          </p:cNvCxnSpPr>
          <p:nvPr/>
        </p:nvCxnSpPr>
        <p:spPr>
          <a:xfrm flipV="1">
            <a:off x="5841368" y="1484784"/>
            <a:ext cx="1334752" cy="99855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4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384683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배열에 있는 숫자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정수 값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대한 이해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이미지를 숫자로 출력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이미지는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이루어진 배열이 숫자로 표현되어 있음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과일이 있는 부분은 높은 숫자로 표현되어 있음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5A80BE-8C94-81DB-27DB-BA941DBAE3DE}"/>
              </a:ext>
            </a:extLst>
          </p:cNvPr>
          <p:cNvGrpSpPr/>
          <p:nvPr/>
        </p:nvGrpSpPr>
        <p:grpSpPr>
          <a:xfrm>
            <a:off x="7104112" y="2736889"/>
            <a:ext cx="3744416" cy="2998710"/>
            <a:chOff x="3071664" y="985982"/>
            <a:chExt cx="7772400" cy="53749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1171EE-F372-CC57-3C8E-FD8B0F6A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664" y="4103899"/>
              <a:ext cx="7772400" cy="225705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642903F-7FBC-E8F0-7B66-A5886B0F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664" y="985982"/>
              <a:ext cx="7772400" cy="311791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F754F1E-1BEA-F677-CBD6-C0F682CEDD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37" y="841430"/>
            <a:ext cx="2370459" cy="1530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A5BA92-628C-E260-ACD8-962134FE5878}"/>
              </a:ext>
            </a:extLst>
          </p:cNvPr>
          <p:cNvSpPr txBox="1"/>
          <p:nvPr/>
        </p:nvSpPr>
        <p:spPr>
          <a:xfrm>
            <a:off x="9729011" y="2960492"/>
            <a:ext cx="564785" cy="476139"/>
          </a:xfrm>
          <a:prstGeom prst="round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10E9D4D-C156-6373-8866-7888BAA78A71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9108567" y="2371656"/>
            <a:ext cx="902836" cy="588836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6B87F0-A6BD-BAB5-8C9E-D3F1DC03ACC6}"/>
              </a:ext>
            </a:extLst>
          </p:cNvPr>
          <p:cNvSpPr txBox="1"/>
          <p:nvPr/>
        </p:nvSpPr>
        <p:spPr>
          <a:xfrm>
            <a:off x="1343472" y="2635806"/>
            <a:ext cx="546816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sys</a:t>
            </a:r>
          </a:p>
          <a:p>
            <a:b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" altLang="ko-Kore-KR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pixel_line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fruits[</a:t>
            </a:r>
            <a:r>
              <a:rPr lang="en" altLang="ko-Kore-K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]:</a:t>
            </a:r>
          </a:p>
          <a:p>
            <a:r>
              <a:rPr lang="en" altLang="ko-Kore-KR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	for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pixel </a:t>
            </a:r>
            <a:r>
              <a:rPr lang="en" altLang="ko-Kore-KR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pixel_line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" altLang="ko-Kore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sys.stdout.write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"%-3s"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% pixel)</a:t>
            </a:r>
          </a:p>
          <a:p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" altLang="ko-Kore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sys.stdout.write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'\n'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854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5735960" cy="545890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군집 알고리즘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343452" y="1276356"/>
            <a:ext cx="11512800" cy="384683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이미지에 대한 설명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픽셀 크기의 흑백 이미지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픽셀은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8bit(0,1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구성된 이진법 수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= 1 byte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메모리를 사용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1byte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표현할 수 있는 수는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0(00000000)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255(11111111)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총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256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3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~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255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밝기로 구분되는 그레이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gary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이미지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4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가까울수록 검은색에 가까운 회색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255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가까울수록 아무것도 없는 흰색이 됨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BD7B94-D91D-CC07-8B74-0706501F0A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54" y="2065457"/>
            <a:ext cx="2451100" cy="2476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D3FC8-D932-6060-E8F3-691BFB77FE11}"/>
              </a:ext>
            </a:extLst>
          </p:cNvPr>
          <p:cNvSpPr txBox="1"/>
          <p:nvPr/>
        </p:nvSpPr>
        <p:spPr>
          <a:xfrm>
            <a:off x="2423592" y="415572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" altLang="ko-Kore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cmap</a:t>
            </a:r>
            <a:r>
              <a:rPr lang="en" altLang="ko-Kore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'gray'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091E6C-5C2C-BCA5-07A9-63584D73D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5"/>
          <a:stretch/>
        </p:blipFill>
        <p:spPr>
          <a:xfrm>
            <a:off x="3732609" y="5200754"/>
            <a:ext cx="3048000" cy="31671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1D637A-3403-AE74-72AA-D5E18B965C5A}"/>
              </a:ext>
            </a:extLst>
          </p:cNvPr>
          <p:cNvCxnSpPr>
            <a:cxnSpLocks/>
          </p:cNvCxnSpPr>
          <p:nvPr/>
        </p:nvCxnSpPr>
        <p:spPr>
          <a:xfrm flipH="1">
            <a:off x="5628481" y="4541957"/>
            <a:ext cx="576064" cy="65879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931269A-5752-CF17-B52C-207541EA8C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" r="275" b="4249"/>
          <a:stretch/>
        </p:blipFill>
        <p:spPr>
          <a:xfrm>
            <a:off x="4380181" y="5517466"/>
            <a:ext cx="5520936" cy="6871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C91DB2-EA2D-5E13-E91A-B2D1EDA3E4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4506" r="17716" b="11367"/>
          <a:stretch/>
        </p:blipFill>
        <p:spPr>
          <a:xfrm>
            <a:off x="4913047" y="777097"/>
            <a:ext cx="1430868" cy="143161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51D417-1623-B93D-8043-A7A0BD396AE5}"/>
              </a:ext>
            </a:extLst>
          </p:cNvPr>
          <p:cNvCxnSpPr>
            <a:cxnSpLocks/>
          </p:cNvCxnSpPr>
          <p:nvPr/>
        </p:nvCxnSpPr>
        <p:spPr>
          <a:xfrm flipV="1">
            <a:off x="4081663" y="2060848"/>
            <a:ext cx="777852" cy="43204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1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27269</TotalTime>
  <Words>2110</Words>
  <Application>Microsoft Macintosh PowerPoint</Application>
  <PresentationFormat>와이드스크린</PresentationFormat>
  <Paragraphs>303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NanumBarunGothic</vt:lpstr>
      <vt:lpstr>NanumGothic</vt:lpstr>
      <vt:lpstr>Wingdings</vt:lpstr>
      <vt:lpstr>Stencil</vt:lpstr>
      <vt:lpstr>맑은 고딕</vt:lpstr>
      <vt:lpstr>Courier New</vt:lpstr>
      <vt:lpstr>나눔바른고딕</vt:lpstr>
      <vt:lpstr>굴림</vt:lpstr>
      <vt:lpstr>Arial</vt:lpstr>
      <vt:lpstr>Office 테마</vt:lpstr>
      <vt:lpstr>PowerPoint 프레젠테이션</vt:lpstr>
      <vt:lpstr>출처</vt:lpstr>
      <vt:lpstr>PowerPoint 프레젠테이션</vt:lpstr>
      <vt:lpstr>비지도 학습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군집 알고리즘</vt:lpstr>
      <vt:lpstr>마무리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Registered User</dc:creator>
  <cp:keywords/>
  <dc:description/>
  <cp:lastModifiedBy>류승호</cp:lastModifiedBy>
  <cp:revision>881</cp:revision>
  <cp:lastPrinted>2019-01-17T13:48:49Z</cp:lastPrinted>
  <dcterms:created xsi:type="dcterms:W3CDTF">2015-12-22T09:49:45Z</dcterms:created>
  <dcterms:modified xsi:type="dcterms:W3CDTF">2022-12-26T13:51:07Z</dcterms:modified>
  <cp:category/>
</cp:coreProperties>
</file>